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9" r:id="rId2"/>
    <p:sldMasterId id="2147483791" r:id="rId3"/>
  </p:sldMasterIdLst>
  <p:notesMasterIdLst>
    <p:notesMasterId r:id="rId15"/>
  </p:notesMasterIdLst>
  <p:handoutMasterIdLst>
    <p:handoutMasterId r:id="rId16"/>
  </p:handoutMasterIdLst>
  <p:sldIdLst>
    <p:sldId id="297" r:id="rId4"/>
    <p:sldId id="265" r:id="rId5"/>
    <p:sldId id="269" r:id="rId6"/>
    <p:sldId id="266" r:id="rId7"/>
    <p:sldId id="298" r:id="rId8"/>
    <p:sldId id="291" r:id="rId9"/>
    <p:sldId id="278" r:id="rId10"/>
    <p:sldId id="287" r:id="rId11"/>
    <p:sldId id="299" r:id="rId12"/>
    <p:sldId id="286" r:id="rId13"/>
    <p:sldId id="292" r:id="rId14"/>
  </p:sldIdLst>
  <p:sldSz cx="9144000" cy="6858000" type="screen4x3"/>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8D33E313-C9A2-4906-ADF6-C1E0F21E32AE}" type="datetimeFigureOut">
              <a:rPr lang="en-GB" smtClean="0"/>
              <a:pPr/>
              <a:t>14/01/2021</a:t>
            </a:fld>
            <a:endParaRPr lang="en-GB"/>
          </a:p>
        </p:txBody>
      </p:sp>
      <p:sp>
        <p:nvSpPr>
          <p:cNvPr id="4" name="Footer Placeholder 3"/>
          <p:cNvSpPr>
            <a:spLocks noGrp="1"/>
          </p:cNvSpPr>
          <p:nvPr>
            <p:ph type="ftr" sz="quarter" idx="2"/>
          </p:nvPr>
        </p:nvSpPr>
        <p:spPr>
          <a:xfrm>
            <a:off x="0" y="9430092"/>
            <a:ext cx="2889938"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30092"/>
            <a:ext cx="2889938" cy="496411"/>
          </a:xfrm>
          <a:prstGeom prst="rect">
            <a:avLst/>
          </a:prstGeom>
        </p:spPr>
        <p:txBody>
          <a:bodyPr vert="horz" lIns="91440" tIns="45720" rIns="91440" bIns="45720" rtlCol="0" anchor="b"/>
          <a:lstStyle>
            <a:lvl1pPr algn="r">
              <a:defRPr sz="1200"/>
            </a:lvl1pPr>
          </a:lstStyle>
          <a:p>
            <a:fld id="{7DA0F915-6646-44D9-ACC6-E264447AC841}" type="slidenum">
              <a:rPr lang="en-GB" smtClean="0"/>
              <a:pPr/>
              <a:t>‹#›</a:t>
            </a:fld>
            <a:endParaRPr lang="en-GB"/>
          </a:p>
        </p:txBody>
      </p:sp>
    </p:spTree>
    <p:extLst>
      <p:ext uri="{BB962C8B-B14F-4D97-AF65-F5344CB8AC3E}">
        <p14:creationId xmlns:p14="http://schemas.microsoft.com/office/powerpoint/2010/main" val="1122307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D3897FD9-42BB-4539-8A48-C86CBCA3F4A6}" type="datetimeFigureOut">
              <a:rPr lang="en-GB" smtClean="0"/>
              <a:pPr/>
              <a:t>14/01/2021</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908"/>
            <a:ext cx="533527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2"/>
            <a:ext cx="2889938"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30092"/>
            <a:ext cx="2889938" cy="496411"/>
          </a:xfrm>
          <a:prstGeom prst="rect">
            <a:avLst/>
          </a:prstGeom>
        </p:spPr>
        <p:txBody>
          <a:bodyPr vert="horz" lIns="91440" tIns="45720" rIns="91440" bIns="45720" rtlCol="0" anchor="b"/>
          <a:lstStyle>
            <a:lvl1pPr algn="r">
              <a:defRPr sz="1200"/>
            </a:lvl1pPr>
          </a:lstStyle>
          <a:p>
            <a:fld id="{599CD139-82FF-4176-9C7B-8616C18A4855}" type="slidenum">
              <a:rPr lang="en-GB" smtClean="0"/>
              <a:pPr/>
              <a:t>‹#›</a:t>
            </a:fld>
            <a:endParaRPr lang="en-GB"/>
          </a:p>
        </p:txBody>
      </p:sp>
    </p:spTree>
    <p:extLst>
      <p:ext uri="{BB962C8B-B14F-4D97-AF65-F5344CB8AC3E}">
        <p14:creationId xmlns:p14="http://schemas.microsoft.com/office/powerpoint/2010/main" val="547875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 each of the quotes. Think about what each one means. Think about whether all the people the two articles and quote from the American declaration of independence apply to – is everyone treated this way. For America the next slide will unpick this.</a:t>
            </a:r>
            <a:endParaRPr lang="en-GB" dirty="0"/>
          </a:p>
        </p:txBody>
      </p:sp>
      <p:sp>
        <p:nvSpPr>
          <p:cNvPr id="4" name="Slide Number Placeholder 3"/>
          <p:cNvSpPr>
            <a:spLocks noGrp="1"/>
          </p:cNvSpPr>
          <p:nvPr>
            <p:ph type="sldNum" sz="quarter" idx="10"/>
          </p:nvPr>
        </p:nvSpPr>
        <p:spPr/>
        <p:txBody>
          <a:bodyPr/>
          <a:lstStyle/>
          <a:p>
            <a:fld id="{599CD139-82FF-4176-9C7B-8616C18A4855}" type="slidenum">
              <a:rPr lang="en-GB" smtClean="0"/>
              <a:pPr/>
              <a:t>2</a:t>
            </a:fld>
            <a:endParaRPr lang="en-GB"/>
          </a:p>
        </p:txBody>
      </p:sp>
    </p:spTree>
    <p:extLst>
      <p:ext uri="{BB962C8B-B14F-4D97-AF65-F5344CB8AC3E}">
        <p14:creationId xmlns:p14="http://schemas.microsoft.com/office/powerpoint/2010/main" val="3534001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both the United States (segregation) and South Africa (apartheid) – people of different back grounds were treated differently. Look at the pictures can you see the differences – Note the different standards of wash basins. Look at the school picture – the two sides of the classroom are different. How does this make you feel? How would you feel if some of your friends were treated differently?</a:t>
            </a:r>
            <a:endParaRPr lang="en-GB" dirty="0"/>
          </a:p>
        </p:txBody>
      </p:sp>
      <p:sp>
        <p:nvSpPr>
          <p:cNvPr id="4" name="Slide Number Placeholder 3"/>
          <p:cNvSpPr>
            <a:spLocks noGrp="1"/>
          </p:cNvSpPr>
          <p:nvPr>
            <p:ph type="sldNum" sz="quarter" idx="10"/>
          </p:nvPr>
        </p:nvSpPr>
        <p:spPr/>
        <p:txBody>
          <a:bodyPr/>
          <a:lstStyle/>
          <a:p>
            <a:fld id="{599CD139-82FF-4176-9C7B-8616C18A4855}" type="slidenum">
              <a:rPr lang="en-GB" smtClean="0"/>
              <a:pPr/>
              <a:t>3</a:t>
            </a:fld>
            <a:endParaRPr lang="en-GB"/>
          </a:p>
        </p:txBody>
      </p:sp>
    </p:spTree>
    <p:extLst>
      <p:ext uri="{BB962C8B-B14F-4D97-AF65-F5344CB8AC3E}">
        <p14:creationId xmlns:p14="http://schemas.microsoft.com/office/powerpoint/2010/main" val="1702959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During the Second World War. The Nazi party, led by Hitler, decided to treat people differently. You may well have heard about how the Jewish people were treated because of their religion - they had to wear Yellow stars. Children were not allowed to go to school or ride a bike and they were not allowed out after a certain time. In many areas Jewish people were forced to leave their homes and move into really cramped conditions in certain parts of the cities. What you may not </a:t>
            </a:r>
            <a:r>
              <a:rPr lang="en-GB" dirty="0" err="1" smtClean="0"/>
              <a:t>not</a:t>
            </a:r>
            <a:r>
              <a:rPr lang="en-GB" dirty="0" smtClean="0"/>
              <a:t> know is that the ways of separating people was far more complicated – the poster gives some indication of this. The purple star was worn by Jehovah’s witnesses but Hitler also did not like anyone who did not conform to his ideas and therefore priests and nuns were targeted, and Roma Gypsies for example. The red triangle was worn by anyone who stood up to the Nazis and spoke out about their ideas and they became political prisoners.</a:t>
            </a:r>
            <a:endParaRPr lang="en-GB" dirty="0"/>
          </a:p>
        </p:txBody>
      </p:sp>
      <p:sp>
        <p:nvSpPr>
          <p:cNvPr id="4" name="Slide Number Placeholder 3"/>
          <p:cNvSpPr>
            <a:spLocks noGrp="1"/>
          </p:cNvSpPr>
          <p:nvPr>
            <p:ph type="sldNum" sz="quarter" idx="10"/>
          </p:nvPr>
        </p:nvSpPr>
        <p:spPr/>
        <p:txBody>
          <a:bodyPr/>
          <a:lstStyle/>
          <a:p>
            <a:fld id="{0EA6A7CA-B822-4908-B62B-108BF6B8028C}" type="slidenum">
              <a:rPr lang="en-GB" smtClean="0"/>
              <a:pPr/>
              <a:t>4</a:t>
            </a:fld>
            <a:endParaRPr lang="en-GB"/>
          </a:p>
        </p:txBody>
      </p:sp>
    </p:spTree>
    <p:extLst>
      <p:ext uri="{BB962C8B-B14F-4D97-AF65-F5344CB8AC3E}">
        <p14:creationId xmlns:p14="http://schemas.microsoft.com/office/powerpoint/2010/main" val="909861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Following the last slide you might just want some quiet time to take this in and think about it.</a:t>
            </a:r>
            <a:endParaRPr lang="en-GB" dirty="0"/>
          </a:p>
        </p:txBody>
      </p:sp>
      <p:sp>
        <p:nvSpPr>
          <p:cNvPr id="4" name="Slide Number Placeholder 3"/>
          <p:cNvSpPr>
            <a:spLocks noGrp="1"/>
          </p:cNvSpPr>
          <p:nvPr>
            <p:ph type="sldNum" sz="quarter" idx="10"/>
          </p:nvPr>
        </p:nvSpPr>
        <p:spPr/>
        <p:txBody>
          <a:bodyPr/>
          <a:lstStyle/>
          <a:p>
            <a:fld id="{599CD139-82FF-4176-9C7B-8616C18A4855}" type="slidenum">
              <a:rPr lang="en-GB" smtClean="0"/>
              <a:pPr/>
              <a:t>5</a:t>
            </a:fld>
            <a:endParaRPr lang="en-GB"/>
          </a:p>
        </p:txBody>
      </p:sp>
    </p:spTree>
    <p:extLst>
      <p:ext uri="{BB962C8B-B14F-4D97-AF65-F5344CB8AC3E}">
        <p14:creationId xmlns:p14="http://schemas.microsoft.com/office/powerpoint/2010/main" val="180338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the story in the separate notes. The bottom picture is of children leaving on the </a:t>
            </a:r>
            <a:r>
              <a:rPr lang="en-GB" dirty="0" err="1" smtClean="0"/>
              <a:t>Kindertransport</a:t>
            </a:r>
            <a:r>
              <a:rPr lang="en-GB" dirty="0" smtClean="0"/>
              <a:t>.</a:t>
            </a:r>
            <a:endParaRPr lang="en-GB" dirty="0"/>
          </a:p>
        </p:txBody>
      </p:sp>
      <p:sp>
        <p:nvSpPr>
          <p:cNvPr id="4" name="Slide Number Placeholder 3"/>
          <p:cNvSpPr>
            <a:spLocks noGrp="1"/>
          </p:cNvSpPr>
          <p:nvPr>
            <p:ph type="sldNum" sz="quarter" idx="10"/>
          </p:nvPr>
        </p:nvSpPr>
        <p:spPr/>
        <p:txBody>
          <a:bodyPr/>
          <a:lstStyle/>
          <a:p>
            <a:fld id="{599CD139-82FF-4176-9C7B-8616C18A4855}" type="slidenum">
              <a:rPr lang="en-GB" smtClean="0"/>
              <a:pPr/>
              <a:t>6</a:t>
            </a:fld>
            <a:endParaRPr lang="en-GB"/>
          </a:p>
        </p:txBody>
      </p:sp>
    </p:spTree>
    <p:extLst>
      <p:ext uri="{BB962C8B-B14F-4D97-AF65-F5344CB8AC3E}">
        <p14:creationId xmlns:p14="http://schemas.microsoft.com/office/powerpoint/2010/main" val="221500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value of One Family is all about treating others as you would wish to be treated. Look at the quote above – many people over time have given their lives for others standing up for what they believe is right. You will be glad to hear that no-one expects you to do this – BUT what small sacrifice could you make to show love for someone – this may be someone you know, a neighbour or in fact someone you have not met – through charities for example. Courageous advocacy is a concept we look at in RE – not just recognising that something may be wrong but thinking about what we can do, it does not have to be huge, to make a difference. </a:t>
            </a:r>
            <a:endParaRPr lang="en-GB" dirty="0"/>
          </a:p>
        </p:txBody>
      </p:sp>
      <p:sp>
        <p:nvSpPr>
          <p:cNvPr id="4" name="Slide Number Placeholder 3"/>
          <p:cNvSpPr>
            <a:spLocks noGrp="1"/>
          </p:cNvSpPr>
          <p:nvPr>
            <p:ph type="sldNum" sz="quarter" idx="10"/>
          </p:nvPr>
        </p:nvSpPr>
        <p:spPr/>
        <p:txBody>
          <a:bodyPr/>
          <a:lstStyle/>
          <a:p>
            <a:fld id="{599CD139-82FF-4176-9C7B-8616C18A4855}" type="slidenum">
              <a:rPr lang="en-GB" smtClean="0"/>
              <a:pPr/>
              <a:t>7</a:t>
            </a:fld>
            <a:endParaRPr lang="en-GB"/>
          </a:p>
        </p:txBody>
      </p:sp>
    </p:spTree>
    <p:extLst>
      <p:ext uri="{BB962C8B-B14F-4D97-AF65-F5344CB8AC3E}">
        <p14:creationId xmlns:p14="http://schemas.microsoft.com/office/powerpoint/2010/main" val="946474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the prayer together or follow the link to watch a video of children from across the diocese, including some of ours, reading it last year. </a:t>
            </a:r>
            <a:endParaRPr lang="en-GB" dirty="0"/>
          </a:p>
        </p:txBody>
      </p:sp>
      <p:sp>
        <p:nvSpPr>
          <p:cNvPr id="4" name="Slide Number Placeholder 3"/>
          <p:cNvSpPr>
            <a:spLocks noGrp="1"/>
          </p:cNvSpPr>
          <p:nvPr>
            <p:ph type="sldNum" sz="quarter" idx="10"/>
          </p:nvPr>
        </p:nvSpPr>
        <p:spPr/>
        <p:txBody>
          <a:bodyPr/>
          <a:lstStyle/>
          <a:p>
            <a:fld id="{599CD139-82FF-4176-9C7B-8616C18A4855}" type="slidenum">
              <a:rPr lang="en-GB" smtClean="0"/>
              <a:pPr/>
              <a:t>8</a:t>
            </a:fld>
            <a:endParaRPr lang="en-GB"/>
          </a:p>
        </p:txBody>
      </p:sp>
    </p:spTree>
    <p:extLst>
      <p:ext uri="{BB962C8B-B14F-4D97-AF65-F5344CB8AC3E}">
        <p14:creationId xmlns:p14="http://schemas.microsoft.com/office/powerpoint/2010/main" val="714408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D55AD85-7F4E-42A0-B7EC-E60464EA7238}" type="datetimeFigureOut">
              <a:rPr lang="en-GB" smtClean="0"/>
              <a:pPr/>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E332B3-6EE9-4CCD-B679-584AD1235A14}" type="slidenum">
              <a:rPr lang="en-GB" smtClean="0"/>
              <a:pPr/>
              <a:t>‹#›</a:t>
            </a:fld>
            <a:endParaRPr lang="en-GB"/>
          </a:p>
        </p:txBody>
      </p:sp>
    </p:spTree>
    <p:extLst>
      <p:ext uri="{BB962C8B-B14F-4D97-AF65-F5344CB8AC3E}">
        <p14:creationId xmlns:p14="http://schemas.microsoft.com/office/powerpoint/2010/main" val="3746064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55AD85-7F4E-42A0-B7EC-E60464EA7238}" type="datetimeFigureOut">
              <a:rPr lang="en-GB" smtClean="0"/>
              <a:pPr/>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E332B3-6EE9-4CCD-B679-584AD1235A14}" type="slidenum">
              <a:rPr lang="en-GB" smtClean="0"/>
              <a:pPr/>
              <a:t>‹#›</a:t>
            </a:fld>
            <a:endParaRPr lang="en-GB"/>
          </a:p>
        </p:txBody>
      </p:sp>
    </p:spTree>
    <p:extLst>
      <p:ext uri="{BB962C8B-B14F-4D97-AF65-F5344CB8AC3E}">
        <p14:creationId xmlns:p14="http://schemas.microsoft.com/office/powerpoint/2010/main" val="353412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55AD85-7F4E-42A0-B7EC-E60464EA7238}" type="datetimeFigureOut">
              <a:rPr lang="en-GB" smtClean="0"/>
              <a:pPr/>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E332B3-6EE9-4CCD-B679-584AD1235A14}" type="slidenum">
              <a:rPr lang="en-GB" smtClean="0"/>
              <a:pPr/>
              <a:t>‹#›</a:t>
            </a:fld>
            <a:endParaRPr lang="en-GB"/>
          </a:p>
        </p:txBody>
      </p:sp>
    </p:spTree>
    <p:extLst>
      <p:ext uri="{BB962C8B-B14F-4D97-AF65-F5344CB8AC3E}">
        <p14:creationId xmlns:p14="http://schemas.microsoft.com/office/powerpoint/2010/main" val="3157898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DB4F9BB-FAB7-41D0-A870-156C880BF03B}" type="slidenum">
              <a:rPr kumimoji="0" lang="en-GB"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80608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99D39EE-44D5-4556-9840-32C7A4981E3F}" type="slidenum">
              <a:rPr kumimoji="0" lang="en-GB"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77370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53A1757-1418-496D-AADF-E1152CC967C4}" type="slidenum">
              <a:rPr kumimoji="0" lang="en-GB"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99597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Arial"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F24541E-DAA2-4D8D-BBDC-9EC4A6AA799E}" type="slidenum">
              <a:rPr kumimoji="0" lang="en-GB"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135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Arial" charset="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Arial"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57D158-EA80-4D22-881F-10F608730E3C}" type="slidenum">
              <a:rPr kumimoji="0" lang="en-GB"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63566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Arial"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Arial"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08ED9BB-31FA-4E56-A812-305F27C56306}" type="slidenum">
              <a:rPr kumimoji="0" lang="en-GB"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71160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Arial" charset="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Arial"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51F1423-049A-4DE4-AB37-743372076082}" type="slidenum">
              <a:rPr kumimoji="0" lang="en-GB"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0562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Arial"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A277EC9-AC46-4346-BF6F-A44EA89ED37F}" type="slidenum">
              <a:rPr kumimoji="0" lang="en-GB"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0212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55AD85-7F4E-42A0-B7EC-E60464EA7238}" type="datetimeFigureOut">
              <a:rPr lang="en-GB" smtClean="0"/>
              <a:pPr/>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E332B3-6EE9-4CCD-B679-584AD1235A14}" type="slidenum">
              <a:rPr lang="en-GB" smtClean="0"/>
              <a:pPr/>
              <a:t>‹#›</a:t>
            </a:fld>
            <a:endParaRPr lang="en-GB"/>
          </a:p>
        </p:txBody>
      </p:sp>
    </p:spTree>
    <p:extLst>
      <p:ext uri="{BB962C8B-B14F-4D97-AF65-F5344CB8AC3E}">
        <p14:creationId xmlns:p14="http://schemas.microsoft.com/office/powerpoint/2010/main" val="4030735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Arial"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984436-05A6-47FE-B742-4E49DDC9D829}" type="slidenum">
              <a:rPr kumimoji="0" lang="en-GB"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776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69CBAA6-E839-428E-999D-41770EDBE719}" type="slidenum">
              <a:rPr kumimoji="0" lang="en-GB"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32851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5D7733B-6E44-40D2-89C2-D2B7AA9FAB96}" type="slidenum">
              <a:rPr kumimoji="0" lang="en-GB"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49344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46452F-2CBA-4A1E-8D94-D66655D1110D}"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094414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9769DF9-4110-4D9C-852C-B010AE9C3D43}"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49069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340D4E0-D81A-4A8D-A75F-916FDB5E2E8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12621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C74820D-98F0-4D18-938F-A6F8C1A62C5C}"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72597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A8DE807-7A6C-4EB7-81AD-BEE6382F9DC1}"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23248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F9E15A-0BAF-4924-BC06-AC74CACB441A}"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8076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D9F37DC-A3E3-4843-9D97-E4C406DA74B5}"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77682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55AD85-7F4E-42A0-B7EC-E60464EA7238}" type="datetimeFigureOut">
              <a:rPr lang="en-GB" smtClean="0"/>
              <a:pPr/>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E332B3-6EE9-4CCD-B679-584AD1235A14}" type="slidenum">
              <a:rPr lang="en-GB" smtClean="0"/>
              <a:pPr/>
              <a:t>‹#›</a:t>
            </a:fld>
            <a:endParaRPr lang="en-GB"/>
          </a:p>
        </p:txBody>
      </p:sp>
    </p:spTree>
    <p:extLst>
      <p:ext uri="{BB962C8B-B14F-4D97-AF65-F5344CB8AC3E}">
        <p14:creationId xmlns:p14="http://schemas.microsoft.com/office/powerpoint/2010/main" val="2400305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CF6FE3-FE39-4CD6-850D-0C921631765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83246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33E7363-D50A-4B5F-A86A-51B1EE07B85C}"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840930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18B0D54-1CFE-4611-84A8-FE9A2913D4DA}"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624817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D9C826D-1765-46ED-A44C-0CE95728EA38}"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430016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CCC633-D566-4954-AC64-69DB1FD6ECEB}"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72634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D55AD85-7F4E-42A0-B7EC-E60464EA7238}" type="datetimeFigureOut">
              <a:rPr lang="en-GB" smtClean="0"/>
              <a:pPr/>
              <a:t>14/01/2021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E332B3-6EE9-4CCD-B679-584AD1235A14}" type="slidenum">
              <a:rPr lang="en-GB" smtClean="0"/>
              <a:pPr/>
              <a:t>‹#›</a:t>
            </a:fld>
            <a:endParaRPr lang="en-GB"/>
          </a:p>
        </p:txBody>
      </p:sp>
    </p:spTree>
    <p:extLst>
      <p:ext uri="{BB962C8B-B14F-4D97-AF65-F5344CB8AC3E}">
        <p14:creationId xmlns:p14="http://schemas.microsoft.com/office/powerpoint/2010/main" val="966826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D55AD85-7F4E-42A0-B7EC-E60464EA7238}" type="datetimeFigureOut">
              <a:rPr lang="en-GB" smtClean="0"/>
              <a:pPr/>
              <a:t>14/01/2021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E332B3-6EE9-4CCD-B679-584AD1235A14}" type="slidenum">
              <a:rPr lang="en-GB" smtClean="0"/>
              <a:pPr/>
              <a:t>‹#›</a:t>
            </a:fld>
            <a:endParaRPr lang="en-GB"/>
          </a:p>
        </p:txBody>
      </p:sp>
    </p:spTree>
    <p:extLst>
      <p:ext uri="{BB962C8B-B14F-4D97-AF65-F5344CB8AC3E}">
        <p14:creationId xmlns:p14="http://schemas.microsoft.com/office/powerpoint/2010/main" val="234900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D55AD85-7F4E-42A0-B7EC-E60464EA7238}" type="datetimeFigureOut">
              <a:rPr lang="en-GB" smtClean="0"/>
              <a:pPr/>
              <a:t>14/01/2021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E332B3-6EE9-4CCD-B679-584AD1235A14}" type="slidenum">
              <a:rPr lang="en-GB" smtClean="0"/>
              <a:pPr/>
              <a:t>‹#›</a:t>
            </a:fld>
            <a:endParaRPr lang="en-GB"/>
          </a:p>
        </p:txBody>
      </p:sp>
    </p:spTree>
    <p:extLst>
      <p:ext uri="{BB962C8B-B14F-4D97-AF65-F5344CB8AC3E}">
        <p14:creationId xmlns:p14="http://schemas.microsoft.com/office/powerpoint/2010/main" val="826263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55AD85-7F4E-42A0-B7EC-E60464EA7238}" type="datetimeFigureOut">
              <a:rPr lang="en-GB" smtClean="0"/>
              <a:pPr/>
              <a:t>14/01/2021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E332B3-6EE9-4CCD-B679-584AD1235A14}" type="slidenum">
              <a:rPr lang="en-GB" smtClean="0"/>
              <a:pPr/>
              <a:t>‹#›</a:t>
            </a:fld>
            <a:endParaRPr lang="en-GB"/>
          </a:p>
        </p:txBody>
      </p:sp>
    </p:spTree>
    <p:extLst>
      <p:ext uri="{BB962C8B-B14F-4D97-AF65-F5344CB8AC3E}">
        <p14:creationId xmlns:p14="http://schemas.microsoft.com/office/powerpoint/2010/main" val="2080555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55AD85-7F4E-42A0-B7EC-E60464EA7238}" type="datetimeFigureOut">
              <a:rPr lang="en-GB" smtClean="0"/>
              <a:pPr/>
              <a:t>14/01/2021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E332B3-6EE9-4CCD-B679-584AD1235A14}" type="slidenum">
              <a:rPr lang="en-GB" smtClean="0"/>
              <a:pPr/>
              <a:t>‹#›</a:t>
            </a:fld>
            <a:endParaRPr lang="en-GB"/>
          </a:p>
        </p:txBody>
      </p:sp>
    </p:spTree>
    <p:extLst>
      <p:ext uri="{BB962C8B-B14F-4D97-AF65-F5344CB8AC3E}">
        <p14:creationId xmlns:p14="http://schemas.microsoft.com/office/powerpoint/2010/main" val="2133218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55AD85-7F4E-42A0-B7EC-E60464EA7238}" type="datetimeFigureOut">
              <a:rPr lang="en-GB" smtClean="0"/>
              <a:pPr/>
              <a:t>14/01/2021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E332B3-6EE9-4CCD-B679-584AD1235A14}" type="slidenum">
              <a:rPr lang="en-GB" smtClean="0"/>
              <a:pPr/>
              <a:t>‹#›</a:t>
            </a:fld>
            <a:endParaRPr lang="en-GB"/>
          </a:p>
        </p:txBody>
      </p:sp>
    </p:spTree>
    <p:extLst>
      <p:ext uri="{BB962C8B-B14F-4D97-AF65-F5344CB8AC3E}">
        <p14:creationId xmlns:p14="http://schemas.microsoft.com/office/powerpoint/2010/main" val="1931942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55AD85-7F4E-42A0-B7EC-E60464EA7238}" type="datetimeFigureOut">
              <a:rPr lang="en-GB" smtClean="0"/>
              <a:pPr/>
              <a:t>14/01/2021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332B3-6EE9-4CCD-B679-584AD1235A14}" type="slidenum">
              <a:rPr lang="en-GB" smtClean="0"/>
              <a:pPr/>
              <a:t>‹#›</a:t>
            </a:fld>
            <a:endParaRPr lang="en-GB"/>
          </a:p>
        </p:txBody>
      </p:sp>
    </p:spTree>
    <p:extLst>
      <p:ext uri="{BB962C8B-B14F-4D97-AF65-F5344CB8AC3E}">
        <p14:creationId xmlns:p14="http://schemas.microsoft.com/office/powerpoint/2010/main" val="4141943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Arial" charset="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Arial" charset="0"/>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B3995FB-2531-448C-A0DC-4CB8BE1E3ECE}" type="slidenum">
              <a:rPr kumimoji="0" lang="en-GB"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38138612"/>
      </p:ext>
    </p:extLst>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C718FC-0EA2-4C44-9FAA-FD82EF60CFEB}"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62078876"/>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ww.youtube.com/watch?v=rCtPhSZS3CE"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22263" y="377825"/>
            <a:ext cx="8229600" cy="1143000"/>
          </a:xfrm>
        </p:spPr>
        <p:txBody>
          <a:bodyPr/>
          <a:lstStyle/>
          <a:p>
            <a:r>
              <a:rPr lang="en-GB" altLang="en-US" sz="8000" smtClean="0">
                <a:latin typeface="Arial" panose="020B0604020202020204" pitchFamily="34" charset="0"/>
                <a:cs typeface="Arial" panose="020B0604020202020204" pitchFamily="34" charset="0"/>
              </a:rPr>
              <a:t>One Family</a:t>
            </a:r>
          </a:p>
        </p:txBody>
      </p:sp>
      <p:sp>
        <p:nvSpPr>
          <p:cNvPr id="6147" name="TextBox 4"/>
          <p:cNvSpPr txBox="1">
            <a:spLocks noChangeArrowheads="1"/>
          </p:cNvSpPr>
          <p:nvPr/>
        </p:nvSpPr>
        <p:spPr bwMode="auto">
          <a:xfrm>
            <a:off x="322263" y="5876925"/>
            <a:ext cx="86439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0" i="0" u="sng" strike="noStrike" kern="1200" cap="none" spc="0" normalizeH="0" baseline="0" noProof="0" smtClean="0">
                <a:ln>
                  <a:noFill/>
                </a:ln>
                <a:solidFill>
                  <a:prstClr val="white"/>
                </a:solidFill>
                <a:effectLst/>
                <a:uLnTx/>
                <a:uFillTx/>
                <a:latin typeface="Arial" panose="020B0604020202020204" pitchFamily="34" charset="0"/>
                <a:ea typeface="+mn-ea"/>
                <a:cs typeface="+mn-cs"/>
              </a:rPr>
              <a:t>UNCRC:1 – </a:t>
            </a:r>
            <a:r>
              <a:rPr kumimoji="0" lang="en-GB" altLang="en-US" sz="18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t>Everyone under the age of 18 has all the rights in the convention. We have the responsibility to respect the rights of others</a:t>
            </a:r>
          </a:p>
        </p:txBody>
      </p:sp>
      <p:pic>
        <p:nvPicPr>
          <p:cNvPr id="6148" name="Picture 7" descr="It Is During Our Darkest Moments That We Must Focus To See The L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550988"/>
            <a:ext cx="5611812" cy="336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1"/>
          <p:cNvSpPr>
            <a:spLocks noChangeArrowheads="1"/>
          </p:cNvSpPr>
          <p:nvPr/>
        </p:nvSpPr>
        <p:spPr bwMode="auto">
          <a:xfrm>
            <a:off x="3635375" y="5187950"/>
            <a:ext cx="2386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3200" b="1"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Genesis 1:26</a:t>
            </a:r>
          </a:p>
        </p:txBody>
      </p:sp>
      <p:pic>
        <p:nvPicPr>
          <p:cNvPr id="6150" name="Picture 11" descr="Holocaust Memorial Day 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8638" y="3917950"/>
            <a:ext cx="326866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9952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1560" y="404664"/>
            <a:ext cx="8096250" cy="3810000"/>
          </a:xfrm>
          <a:prstGeom prst="rect">
            <a:avLst/>
          </a:prstGeom>
        </p:spPr>
      </p:pic>
      <p:sp>
        <p:nvSpPr>
          <p:cNvPr id="3" name="Rectangle 2"/>
          <p:cNvSpPr/>
          <p:nvPr/>
        </p:nvSpPr>
        <p:spPr>
          <a:xfrm>
            <a:off x="1043608" y="4869160"/>
            <a:ext cx="7516475" cy="1446550"/>
          </a:xfrm>
          <a:prstGeom prst="rect">
            <a:avLst/>
          </a:prstGeom>
        </p:spPr>
        <p:txBody>
          <a:bodyPr wrap="square">
            <a:spAutoFit/>
          </a:bodyPr>
          <a:lstStyle/>
          <a:p>
            <a:pPr algn="ctr"/>
            <a:r>
              <a:rPr lang="en-GB" sz="4400" dirty="0">
                <a:solidFill>
                  <a:prstClr val="black"/>
                </a:solidFill>
              </a:rPr>
              <a:t>How can we help to keep the memory alive?</a:t>
            </a:r>
          </a:p>
        </p:txBody>
      </p:sp>
    </p:spTree>
    <p:extLst>
      <p:ext uri="{BB962C8B-B14F-4D97-AF65-F5344CB8AC3E}">
        <p14:creationId xmlns:p14="http://schemas.microsoft.com/office/powerpoint/2010/main" val="1495610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9552" y="404664"/>
            <a:ext cx="4272111" cy="3130707"/>
          </a:xfrm>
          <a:prstGeom prst="rect">
            <a:avLst/>
          </a:prstGeom>
        </p:spPr>
      </p:pic>
      <p:pic>
        <p:nvPicPr>
          <p:cNvPr id="3" name="Picture 2"/>
          <p:cNvPicPr>
            <a:picLocks noChangeAspect="1"/>
          </p:cNvPicPr>
          <p:nvPr/>
        </p:nvPicPr>
        <p:blipFill>
          <a:blip r:embed="rId3"/>
          <a:stretch>
            <a:fillRect/>
          </a:stretch>
        </p:blipFill>
        <p:spPr>
          <a:xfrm>
            <a:off x="3923928" y="2762105"/>
            <a:ext cx="4762500" cy="3810000"/>
          </a:xfrm>
          <a:prstGeom prst="rect">
            <a:avLst/>
          </a:prstGeom>
        </p:spPr>
      </p:pic>
      <p:sp>
        <p:nvSpPr>
          <p:cNvPr id="4" name="TextBox 3"/>
          <p:cNvSpPr txBox="1"/>
          <p:nvPr/>
        </p:nvSpPr>
        <p:spPr>
          <a:xfrm>
            <a:off x="5220072" y="692696"/>
            <a:ext cx="3114379" cy="830997"/>
          </a:xfrm>
          <a:prstGeom prst="rect">
            <a:avLst/>
          </a:prstGeom>
          <a:noFill/>
        </p:spPr>
        <p:txBody>
          <a:bodyPr wrap="none" rtlCol="0">
            <a:spAutoFit/>
          </a:bodyPr>
          <a:lstStyle/>
          <a:p>
            <a:r>
              <a:rPr lang="en-GB" sz="4800" dirty="0" smtClean="0"/>
              <a:t>Peace Poles</a:t>
            </a:r>
            <a:endParaRPr lang="en-GB" sz="4800" dirty="0"/>
          </a:p>
        </p:txBody>
      </p:sp>
      <p:sp>
        <p:nvSpPr>
          <p:cNvPr id="5" name="TextBox 4"/>
          <p:cNvSpPr txBox="1"/>
          <p:nvPr/>
        </p:nvSpPr>
        <p:spPr>
          <a:xfrm>
            <a:off x="517177" y="3789040"/>
            <a:ext cx="3024336" cy="2677656"/>
          </a:xfrm>
          <a:prstGeom prst="rect">
            <a:avLst/>
          </a:prstGeom>
          <a:noFill/>
        </p:spPr>
        <p:txBody>
          <a:bodyPr wrap="square" rtlCol="0">
            <a:spAutoFit/>
          </a:bodyPr>
          <a:lstStyle/>
          <a:p>
            <a:r>
              <a:rPr lang="en-GB" sz="2400" dirty="0" smtClean="0"/>
              <a:t>Have a look at the Peace Poles that we made in school last year (by the Pupil Entrance)to mark the 75</a:t>
            </a:r>
            <a:r>
              <a:rPr lang="en-GB" sz="2400" baseline="30000" dirty="0" smtClean="0"/>
              <a:t>th</a:t>
            </a:r>
            <a:r>
              <a:rPr lang="en-GB" sz="2400" dirty="0" smtClean="0"/>
              <a:t> anniversary of the end of WW11.</a:t>
            </a:r>
            <a:endParaRPr lang="en-GB" sz="2400" dirty="0"/>
          </a:p>
        </p:txBody>
      </p:sp>
    </p:spTree>
    <p:extLst>
      <p:ext uri="{BB962C8B-B14F-4D97-AF65-F5344CB8AC3E}">
        <p14:creationId xmlns:p14="http://schemas.microsoft.com/office/powerpoint/2010/main" val="889072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188640"/>
            <a:ext cx="7786742" cy="1754326"/>
          </a:xfrm>
          <a:prstGeom prst="rect">
            <a:avLst/>
          </a:prstGeom>
          <a:noFill/>
        </p:spPr>
        <p:txBody>
          <a:bodyPr wrap="square" rtlCol="0">
            <a:spAutoFit/>
          </a:bodyPr>
          <a:lstStyle/>
          <a:p>
            <a:r>
              <a:rPr lang="en-GB" dirty="0" smtClean="0">
                <a:latin typeface="Arial" pitchFamily="34" charset="0"/>
                <a:cs typeface="Arial" pitchFamily="34" charset="0"/>
              </a:rPr>
              <a:t>Then God said, “ I shall make human beings in my image, in my own likeness. Let them rule the animal Kingdom and be responsible for the whole earth.”</a:t>
            </a:r>
          </a:p>
          <a:p>
            <a:r>
              <a:rPr lang="en-GB" dirty="0" smtClean="0">
                <a:latin typeface="Arial" pitchFamily="34" charset="0"/>
                <a:cs typeface="Arial" pitchFamily="34" charset="0"/>
              </a:rPr>
              <a:t>So God created human beings. He made them in his own image, creating both male and male.</a:t>
            </a:r>
          </a:p>
          <a:p>
            <a:r>
              <a:rPr lang="en-GB" dirty="0" smtClean="0">
                <a:latin typeface="Arial" pitchFamily="34" charset="0"/>
                <a:cs typeface="Arial" pitchFamily="34" charset="0"/>
              </a:rPr>
              <a:t>(Genesis 1:26)</a:t>
            </a:r>
            <a:endParaRPr lang="en-GB" dirty="0">
              <a:latin typeface="Arial" pitchFamily="34" charset="0"/>
              <a:cs typeface="Arial" pitchFamily="34" charset="0"/>
            </a:endParaRPr>
          </a:p>
        </p:txBody>
      </p:sp>
      <p:sp>
        <p:nvSpPr>
          <p:cNvPr id="4099" name="Rectangle 3"/>
          <p:cNvSpPr>
            <a:spLocks noChangeArrowheads="1"/>
          </p:cNvSpPr>
          <p:nvPr/>
        </p:nvSpPr>
        <p:spPr bwMode="auto">
          <a:xfrm>
            <a:off x="500034" y="2204864"/>
            <a:ext cx="4936062"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66750" algn="l"/>
              </a:tabLst>
            </a:pPr>
            <a:r>
              <a:rPr kumimoji="0" lang="en-GB"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Article 1: </a:t>
            </a:r>
            <a:r>
              <a:rPr kumimoji="0" lang="en-GB" b="0" i="0" u="none" strike="noStrike" cap="none" normalizeH="0" baseline="0" dirty="0" smtClean="0">
                <a:ln>
                  <a:noFill/>
                </a:ln>
                <a:solidFill>
                  <a:schemeClr val="tx1"/>
                </a:solidFill>
                <a:effectLst/>
                <a:latin typeface="Arial" pitchFamily="34" charset="0"/>
                <a:ea typeface="Times New Roman" pitchFamily="18" charset="0"/>
                <a:cs typeface="ComicBookCommando" charset="0"/>
              </a:rPr>
              <a:t>Everyone under </a:t>
            </a:r>
            <a:r>
              <a:rPr kumimoji="0" lang="en-GB" b="0" i="0" u="none" strike="noStrike" cap="none" normalizeH="0" baseline="0" dirty="0" smtClean="0">
                <a:ln>
                  <a:noFill/>
                </a:ln>
                <a:solidFill>
                  <a:schemeClr val="tx1"/>
                </a:solidFill>
                <a:effectLst/>
                <a:latin typeface="Arial" pitchFamily="34" charset="0"/>
                <a:ea typeface="Times New Roman" pitchFamily="18" charset="0"/>
                <a:cs typeface="ComicBookCommando+1" charset="0"/>
              </a:rPr>
              <a:t>1</a:t>
            </a:r>
            <a:r>
              <a:rPr kumimoji="0" lang="en-GB" b="0" i="0" u="none" strike="noStrike" cap="none" normalizeH="0" baseline="0" dirty="0" smtClean="0">
                <a:ln>
                  <a:noFill/>
                </a:ln>
                <a:solidFill>
                  <a:schemeClr val="tx1"/>
                </a:solidFill>
                <a:effectLst/>
                <a:latin typeface="Arial" pitchFamily="34" charset="0"/>
                <a:ea typeface="Times New Roman" pitchFamily="18" charset="0"/>
                <a:cs typeface="ComicBookCommando" charset="0"/>
              </a:rPr>
              <a:t>8 years of age has all the rights in this Convention.</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66750" algn="l"/>
              </a:tabLst>
            </a:pPr>
            <a:r>
              <a:rPr kumimoji="0" lang="en-GB" b="0" i="0" u="none" strike="noStrike" cap="none" normalizeH="0" baseline="0" dirty="0" smtClean="0">
                <a:ln>
                  <a:noFill/>
                </a:ln>
                <a:solidFill>
                  <a:schemeClr val="tx1"/>
                </a:solidFill>
                <a:effectLst/>
                <a:latin typeface="Arial" pitchFamily="34" charset="0"/>
                <a:ea typeface="Times New Roman" pitchFamily="18" charset="0"/>
                <a:cs typeface="ComicBookCommando" charset="0"/>
              </a:rPr>
              <a:t>	</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66750" algn="l"/>
              </a:tabLst>
            </a:pPr>
            <a:r>
              <a:rPr kumimoji="0" lang="en-GB"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Article 2: </a:t>
            </a:r>
            <a:r>
              <a:rPr kumimoji="0" lang="en-GB" b="0" i="0" u="none" strike="noStrike" cap="none" normalizeH="0" baseline="0" dirty="0" smtClean="0">
                <a:ln>
                  <a:noFill/>
                </a:ln>
                <a:solidFill>
                  <a:schemeClr val="tx1"/>
                </a:solidFill>
                <a:effectLst/>
                <a:latin typeface="Arial" pitchFamily="34" charset="0"/>
                <a:ea typeface="Times New Roman" pitchFamily="18" charset="0"/>
                <a:cs typeface="ComicBookCommando" charset="0"/>
              </a:rPr>
              <a:t>The Convention applies to everyone, whatever their race, religion, abilities; whatever they think or say, whatever type of family they come from.</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TextBox 18"/>
          <p:cNvSpPr txBox="1"/>
          <p:nvPr/>
        </p:nvSpPr>
        <p:spPr>
          <a:xfrm>
            <a:off x="468034" y="4559643"/>
            <a:ext cx="4275529" cy="646331"/>
          </a:xfrm>
          <a:prstGeom prst="rect">
            <a:avLst/>
          </a:prstGeom>
          <a:noFill/>
        </p:spPr>
        <p:txBody>
          <a:bodyPr wrap="none" rtlCol="0">
            <a:spAutoFit/>
          </a:bodyPr>
          <a:lstStyle/>
          <a:p>
            <a:r>
              <a:rPr lang="en-GB" dirty="0" smtClean="0"/>
              <a:t>“</a:t>
            </a:r>
            <a:r>
              <a:rPr lang="en-GB" dirty="0" smtClean="0">
                <a:latin typeface="Arial" pitchFamily="34" charset="0"/>
                <a:cs typeface="Arial" pitchFamily="34" charset="0"/>
              </a:rPr>
              <a:t>All men are created equal"</a:t>
            </a:r>
          </a:p>
          <a:p>
            <a:r>
              <a:rPr lang="en-GB" dirty="0" smtClean="0">
                <a:latin typeface="Arial" pitchFamily="34" charset="0"/>
                <a:cs typeface="Arial" pitchFamily="34" charset="0"/>
              </a:rPr>
              <a:t>(American declaration of independence)</a:t>
            </a:r>
            <a:endParaRPr lang="en-GB" dirty="0">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5248" y="2780928"/>
            <a:ext cx="3786187" cy="390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68034" y="5720770"/>
            <a:ext cx="5117720" cy="646331"/>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“One Family – achieving more together” (St Mary’s Junior School)</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298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60648"/>
            <a:ext cx="3716556"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4154066"/>
            <a:ext cx="3861299" cy="2560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3861048"/>
            <a:ext cx="3611893" cy="270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021" y="171027"/>
            <a:ext cx="3812410" cy="2555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8465" y="1772816"/>
            <a:ext cx="46482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8286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Point Star 1"/>
          <p:cNvSpPr/>
          <p:nvPr/>
        </p:nvSpPr>
        <p:spPr>
          <a:xfrm>
            <a:off x="2428860" y="714356"/>
            <a:ext cx="3014092" cy="241287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5-Point Star 2"/>
          <p:cNvSpPr/>
          <p:nvPr/>
        </p:nvSpPr>
        <p:spPr>
          <a:xfrm>
            <a:off x="1214414" y="3643314"/>
            <a:ext cx="3014092" cy="2412876"/>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410" name="Picture 2" descr="http://t2.gstatic.com/images?q=tbn:ANd9GcQraSK6ak-9-U26sGvD7tZQ_7Mc51BmZenlcO3C9he7Pv_uq1934A"/>
          <p:cNvPicPr>
            <a:picLocks noChangeAspect="1" noChangeArrowheads="1"/>
          </p:cNvPicPr>
          <p:nvPr/>
        </p:nvPicPr>
        <p:blipFill>
          <a:blip r:embed="rId3"/>
          <a:srcRect/>
          <a:stretch>
            <a:fillRect/>
          </a:stretch>
        </p:blipFill>
        <p:spPr bwMode="auto">
          <a:xfrm>
            <a:off x="5572132" y="785794"/>
            <a:ext cx="3286148" cy="4849290"/>
          </a:xfrm>
          <a:prstGeom prst="rect">
            <a:avLst/>
          </a:prstGeom>
          <a:noFill/>
        </p:spPr>
      </p:pic>
      <p:sp>
        <p:nvSpPr>
          <p:cNvPr id="7" name="Isosceles Triangle 6"/>
          <p:cNvSpPr/>
          <p:nvPr/>
        </p:nvSpPr>
        <p:spPr>
          <a:xfrm>
            <a:off x="214282" y="500042"/>
            <a:ext cx="2214578" cy="214314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554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7784" y="620688"/>
            <a:ext cx="3917739" cy="923330"/>
          </a:xfrm>
          <a:prstGeom prst="rect">
            <a:avLst/>
          </a:prstGeom>
          <a:noFill/>
        </p:spPr>
        <p:txBody>
          <a:bodyPr wrap="none" rtlCol="0">
            <a:spAutoFit/>
          </a:bodyPr>
          <a:lstStyle/>
          <a:p>
            <a:r>
              <a:rPr lang="en-GB" sz="5400" dirty="0" smtClean="0"/>
              <a:t>Time to think</a:t>
            </a:r>
            <a:endParaRPr lang="en-GB" sz="5400" dirty="0"/>
          </a:p>
        </p:txBody>
      </p:sp>
      <p:pic>
        <p:nvPicPr>
          <p:cNvPr id="3" name="Picture 2"/>
          <p:cNvPicPr>
            <a:picLocks noChangeAspect="1"/>
          </p:cNvPicPr>
          <p:nvPr/>
        </p:nvPicPr>
        <p:blipFill>
          <a:blip r:embed="rId3"/>
          <a:stretch>
            <a:fillRect/>
          </a:stretch>
        </p:blipFill>
        <p:spPr>
          <a:xfrm>
            <a:off x="1187624" y="1628800"/>
            <a:ext cx="7051228" cy="4771331"/>
          </a:xfrm>
          <a:prstGeom prst="rect">
            <a:avLst/>
          </a:prstGeom>
        </p:spPr>
      </p:pic>
    </p:spTree>
    <p:extLst>
      <p:ext uri="{BB962C8B-B14F-4D97-AF65-F5344CB8AC3E}">
        <p14:creationId xmlns:p14="http://schemas.microsoft.com/office/powerpoint/2010/main" val="1518860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11560" y="1052736"/>
            <a:ext cx="4487831" cy="2787179"/>
          </a:xfrm>
          <a:prstGeom prst="rect">
            <a:avLst/>
          </a:prstGeom>
        </p:spPr>
      </p:pic>
      <p:pic>
        <p:nvPicPr>
          <p:cNvPr id="3" name="Picture 2"/>
          <p:cNvPicPr>
            <a:picLocks noChangeAspect="1"/>
          </p:cNvPicPr>
          <p:nvPr/>
        </p:nvPicPr>
        <p:blipFill>
          <a:blip r:embed="rId4"/>
          <a:stretch>
            <a:fillRect/>
          </a:stretch>
        </p:blipFill>
        <p:spPr>
          <a:xfrm>
            <a:off x="3851920" y="3212976"/>
            <a:ext cx="4861512" cy="2916907"/>
          </a:xfrm>
          <a:prstGeom prst="rect">
            <a:avLst/>
          </a:prstGeom>
        </p:spPr>
      </p:pic>
      <p:sp>
        <p:nvSpPr>
          <p:cNvPr id="4" name="TextBox 3"/>
          <p:cNvSpPr txBox="1"/>
          <p:nvPr/>
        </p:nvSpPr>
        <p:spPr>
          <a:xfrm>
            <a:off x="2339752" y="260648"/>
            <a:ext cx="4622547" cy="584775"/>
          </a:xfrm>
          <a:prstGeom prst="rect">
            <a:avLst/>
          </a:prstGeom>
          <a:noFill/>
        </p:spPr>
        <p:txBody>
          <a:bodyPr wrap="none" rtlCol="0">
            <a:spAutoFit/>
          </a:bodyPr>
          <a:lstStyle/>
          <a:p>
            <a:r>
              <a:rPr lang="en-GB" sz="3200" dirty="0" smtClean="0"/>
              <a:t>Susanne Kenton a Survivor</a:t>
            </a:r>
            <a:endParaRPr lang="en-GB" sz="3200" dirty="0"/>
          </a:p>
        </p:txBody>
      </p:sp>
    </p:spTree>
    <p:extLst>
      <p:ext uri="{BB962C8B-B14F-4D97-AF65-F5344CB8AC3E}">
        <p14:creationId xmlns:p14="http://schemas.microsoft.com/office/powerpoint/2010/main" val="2935309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8208912" cy="2492990"/>
          </a:xfrm>
          <a:prstGeom prst="rect">
            <a:avLst/>
          </a:prstGeom>
          <a:noFill/>
        </p:spPr>
        <p:txBody>
          <a:bodyPr wrap="square" rtlCol="0">
            <a:spAutoFit/>
          </a:bodyPr>
          <a:lstStyle/>
          <a:p>
            <a:pPr algn="ctr"/>
            <a:r>
              <a:rPr lang="en-GB" sz="2000" dirty="0" smtClean="0"/>
              <a:t>In John’s Gospel Jesus said to his disciples:</a:t>
            </a:r>
          </a:p>
          <a:p>
            <a:pPr algn="ctr"/>
            <a:endParaRPr lang="en-GB" sz="2000" dirty="0" smtClean="0"/>
          </a:p>
          <a:p>
            <a:pPr algn="ctr"/>
            <a:r>
              <a:rPr lang="en-GB" sz="2000" dirty="0" smtClean="0"/>
              <a:t>12 </a:t>
            </a:r>
            <a:r>
              <a:rPr lang="en-GB" sz="2000" dirty="0"/>
              <a:t>This is my commandment, That </a:t>
            </a:r>
            <a:r>
              <a:rPr lang="en-GB" sz="2000" dirty="0" smtClean="0"/>
              <a:t>you </a:t>
            </a:r>
            <a:r>
              <a:rPr lang="en-GB" sz="2000" dirty="0"/>
              <a:t>love one another, as I have loved you.</a:t>
            </a:r>
          </a:p>
          <a:p>
            <a:pPr algn="ctr"/>
            <a:endParaRPr lang="en-GB" sz="2000" dirty="0"/>
          </a:p>
          <a:p>
            <a:pPr algn="ctr"/>
            <a:r>
              <a:rPr lang="en-GB" sz="2000" dirty="0"/>
              <a:t>13 Greater love hath no man than this, that a man lay down his life for his friends</a:t>
            </a:r>
            <a:r>
              <a:rPr lang="en-GB" sz="2000" dirty="0" smtClean="0"/>
              <a:t>.</a:t>
            </a:r>
          </a:p>
          <a:p>
            <a:endParaRPr lang="en-GB" dirty="0"/>
          </a:p>
          <a:p>
            <a:endParaRPr lang="en-GB" dirty="0" smtClean="0"/>
          </a:p>
        </p:txBody>
      </p:sp>
      <p:pic>
        <p:nvPicPr>
          <p:cNvPr id="3" name="Picture 2"/>
          <p:cNvPicPr>
            <a:picLocks noChangeAspect="1"/>
          </p:cNvPicPr>
          <p:nvPr/>
        </p:nvPicPr>
        <p:blipFill rotWithShape="1">
          <a:blip r:embed="rId3"/>
          <a:srcRect l="26775" t="23625" r="1963" b="-793"/>
          <a:stretch/>
        </p:blipFill>
        <p:spPr>
          <a:xfrm>
            <a:off x="4788024" y="2897654"/>
            <a:ext cx="4067944" cy="2936728"/>
          </a:xfrm>
          <a:prstGeom prst="rect">
            <a:avLst/>
          </a:prstGeom>
        </p:spPr>
      </p:pic>
      <p:sp>
        <p:nvSpPr>
          <p:cNvPr id="4" name="TextBox 3"/>
          <p:cNvSpPr txBox="1"/>
          <p:nvPr/>
        </p:nvSpPr>
        <p:spPr>
          <a:xfrm>
            <a:off x="539552" y="3634648"/>
            <a:ext cx="3960440" cy="2246769"/>
          </a:xfrm>
          <a:prstGeom prst="rect">
            <a:avLst/>
          </a:prstGeom>
          <a:noFill/>
        </p:spPr>
        <p:txBody>
          <a:bodyPr wrap="square" rtlCol="0">
            <a:spAutoFit/>
          </a:bodyPr>
          <a:lstStyle/>
          <a:p>
            <a:r>
              <a:rPr lang="en-GB" sz="2000" dirty="0"/>
              <a:t>What small sacrifices can we make for those we know, those we may meet in the future and those we will never meet?</a:t>
            </a:r>
          </a:p>
          <a:p>
            <a:endParaRPr lang="en-GB" sz="2000" dirty="0"/>
          </a:p>
          <a:p>
            <a:r>
              <a:rPr lang="en-GB" sz="2000" dirty="0"/>
              <a:t>How can you be a courageous advocate?</a:t>
            </a:r>
          </a:p>
        </p:txBody>
      </p:sp>
    </p:spTree>
    <p:extLst>
      <p:ext uri="{BB962C8B-B14F-4D97-AF65-F5344CB8AC3E}">
        <p14:creationId xmlns:p14="http://schemas.microsoft.com/office/powerpoint/2010/main" val="3272941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980728"/>
            <a:ext cx="4572000" cy="369332"/>
          </a:xfrm>
          <a:prstGeom prst="rect">
            <a:avLst/>
          </a:prstGeom>
        </p:spPr>
        <p:txBody>
          <a:bodyPr>
            <a:spAutoFit/>
          </a:bodyPr>
          <a:lstStyle/>
          <a:p>
            <a:endParaRPr lang="en-GB" dirty="0">
              <a:solidFill>
                <a:srgbClr val="000000"/>
              </a:solidFill>
              <a:effectLst/>
              <a:latin typeface="Calibri" panose="020F0502020204030204" pitchFamily="34" charset="0"/>
            </a:endParaRPr>
          </a:p>
        </p:txBody>
      </p:sp>
      <p:pic>
        <p:nvPicPr>
          <p:cNvPr id="3" name="Picture 2"/>
          <p:cNvPicPr>
            <a:picLocks noChangeAspect="1"/>
          </p:cNvPicPr>
          <p:nvPr/>
        </p:nvPicPr>
        <p:blipFill>
          <a:blip r:embed="rId3"/>
          <a:stretch>
            <a:fillRect/>
          </a:stretch>
        </p:blipFill>
        <p:spPr>
          <a:xfrm>
            <a:off x="5580112" y="476389"/>
            <a:ext cx="3090940" cy="5809992"/>
          </a:xfrm>
          <a:prstGeom prst="rect">
            <a:avLst/>
          </a:prstGeom>
        </p:spPr>
      </p:pic>
      <p:sp>
        <p:nvSpPr>
          <p:cNvPr id="4" name="Rectangle 3"/>
          <p:cNvSpPr/>
          <p:nvPr/>
        </p:nvSpPr>
        <p:spPr>
          <a:xfrm>
            <a:off x="323528" y="332656"/>
            <a:ext cx="5040560" cy="7017306"/>
          </a:xfrm>
          <a:prstGeom prst="rect">
            <a:avLst/>
          </a:prstGeom>
        </p:spPr>
        <p:txBody>
          <a:bodyPr wrap="square">
            <a:spAutoFit/>
          </a:bodyPr>
          <a:lstStyle/>
          <a:p>
            <a:r>
              <a:rPr lang="en-GB" dirty="0"/>
              <a:t>Dear God </a:t>
            </a:r>
          </a:p>
          <a:p>
            <a:endParaRPr lang="en-GB" dirty="0"/>
          </a:p>
          <a:p>
            <a:r>
              <a:rPr lang="en-GB" dirty="0"/>
              <a:t>We thank you that we live in a safe country where we can be ourselves without being hurt by others. </a:t>
            </a:r>
          </a:p>
          <a:p>
            <a:endParaRPr lang="en-GB" dirty="0"/>
          </a:p>
          <a:p>
            <a:r>
              <a:rPr lang="en-GB" dirty="0"/>
              <a:t>Today we especially remember people who suffered in the Holocaust, or have been hurt by others just because they are hated for being themselves. </a:t>
            </a:r>
          </a:p>
          <a:p>
            <a:endParaRPr lang="en-GB" dirty="0"/>
          </a:p>
          <a:p>
            <a:r>
              <a:rPr lang="en-GB" dirty="0"/>
              <a:t>We pray that they may feel brave because you love and care for them. </a:t>
            </a:r>
          </a:p>
          <a:p>
            <a:endParaRPr lang="en-GB" dirty="0"/>
          </a:p>
          <a:p>
            <a:r>
              <a:rPr lang="en-GB" dirty="0"/>
              <a:t>Please give us the courage to stand together when we know things are wrong. </a:t>
            </a:r>
          </a:p>
          <a:p>
            <a:endParaRPr lang="en-GB" dirty="0"/>
          </a:p>
          <a:p>
            <a:r>
              <a:rPr lang="en-GB" dirty="0"/>
              <a:t>We pray that people who are filled with hatred, especially against Jewish people, may have a change of heart and show kindness in the world instead. </a:t>
            </a:r>
          </a:p>
          <a:p>
            <a:endParaRPr lang="en-GB" dirty="0"/>
          </a:p>
          <a:p>
            <a:r>
              <a:rPr lang="en-GB" dirty="0"/>
              <a:t>We ask all this in Jesus’ name. </a:t>
            </a:r>
          </a:p>
          <a:p>
            <a:endParaRPr lang="en-GB" dirty="0"/>
          </a:p>
          <a:p>
            <a:r>
              <a:rPr lang="en-GB" dirty="0"/>
              <a:t>Amen  </a:t>
            </a:r>
            <a:r>
              <a:rPr lang="en-GB" dirty="0">
                <a:hlinkClick r:id="rId4"/>
              </a:rPr>
              <a:t>https://</a:t>
            </a:r>
            <a:r>
              <a:rPr lang="en-GB" dirty="0" smtClean="0">
                <a:hlinkClick r:id="rId4"/>
              </a:rPr>
              <a:t>www.youtube.com/watch?v=rCtPhSZS3CE</a:t>
            </a:r>
            <a:endParaRPr lang="en-GB" dirty="0" smtClean="0"/>
          </a:p>
          <a:p>
            <a:endParaRPr lang="en-GB" dirty="0" smtClean="0"/>
          </a:p>
          <a:p>
            <a:endParaRPr lang="en-GB" dirty="0"/>
          </a:p>
        </p:txBody>
      </p:sp>
    </p:spTree>
    <p:extLst>
      <p:ext uri="{BB962C8B-B14F-4D97-AF65-F5344CB8AC3E}">
        <p14:creationId xmlns:p14="http://schemas.microsoft.com/office/powerpoint/2010/main" val="3899273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1835696" y="332656"/>
            <a:ext cx="590391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000000"/>
                </a:solidFill>
                <a:effectLst/>
                <a:uLnTx/>
                <a:uFillTx/>
                <a:latin typeface="Arial" charset="0"/>
                <a:ea typeface="+mn-ea"/>
                <a:cs typeface="+mn-cs"/>
              </a:rPr>
              <a:t>Shalom </a:t>
            </a:r>
            <a:r>
              <a:rPr kumimoji="0" lang="en-GB" altLang="en-US" sz="4000" b="1" i="0" u="none" strike="noStrike" kern="1200" cap="none" spc="0" normalizeH="0" baseline="0" noProof="0" dirty="0" err="1">
                <a:ln>
                  <a:noFill/>
                </a:ln>
                <a:solidFill>
                  <a:srgbClr val="000000"/>
                </a:solidFill>
                <a:effectLst/>
                <a:uLnTx/>
                <a:uFillTx/>
                <a:latin typeface="Arial" charset="0"/>
                <a:ea typeface="+mn-ea"/>
                <a:cs typeface="+mn-cs"/>
              </a:rPr>
              <a:t>Shalom</a:t>
            </a:r>
            <a:r>
              <a:rPr kumimoji="0" lang="en-GB" altLang="en-US" sz="4000" b="1" i="0" u="none" strike="noStrike" kern="1200" cap="none" spc="0" normalizeH="0" baseline="0" noProof="0" dirty="0">
                <a:ln>
                  <a:noFill/>
                </a:ln>
                <a:solidFill>
                  <a:srgbClr val="000000"/>
                </a:solidFill>
                <a:effectLst/>
                <a:uLnTx/>
                <a:uFillTx/>
                <a:latin typeface="Arial" charset="0"/>
                <a:ea typeface="+mn-ea"/>
                <a:cs typeface="+mn-cs"/>
              </a:rPr>
              <a:t> </a:t>
            </a:r>
            <a:endParaRPr kumimoji="0" lang="en-GB" altLang="en-US" sz="40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000000"/>
                </a:solidFill>
                <a:effectLst/>
                <a:uLnTx/>
                <a:uFillTx/>
                <a:latin typeface="Arial" charset="0"/>
                <a:ea typeface="+mn-ea"/>
                <a:cs typeface="+mn-cs"/>
              </a:rPr>
              <a:t>May peace be with you </a:t>
            </a:r>
            <a:endParaRPr kumimoji="0" lang="en-GB" altLang="en-US" sz="40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000000"/>
                </a:solidFill>
                <a:effectLst/>
                <a:uLnTx/>
                <a:uFillTx/>
                <a:latin typeface="Arial" charset="0"/>
                <a:ea typeface="+mn-ea"/>
                <a:cs typeface="+mn-cs"/>
              </a:rPr>
              <a:t>throughout your days</a:t>
            </a:r>
            <a:endParaRPr kumimoji="0" lang="en-GB" altLang="en-US" sz="40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000000"/>
                </a:solidFill>
                <a:effectLst/>
                <a:uLnTx/>
                <a:uFillTx/>
                <a:latin typeface="Arial" charset="0"/>
                <a:ea typeface="+mn-ea"/>
                <a:cs typeface="+mn-cs"/>
              </a:rPr>
              <a:t>In all that you do may peace be with you</a:t>
            </a:r>
            <a:endParaRPr kumimoji="0" lang="en-GB" altLang="en-US" sz="40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000000"/>
                </a:solidFill>
                <a:effectLst/>
                <a:uLnTx/>
                <a:uFillTx/>
                <a:latin typeface="Arial" charset="0"/>
                <a:ea typeface="+mn-ea"/>
                <a:cs typeface="+mn-cs"/>
              </a:rPr>
              <a:t>Shalom </a:t>
            </a:r>
            <a:r>
              <a:rPr kumimoji="0" lang="en-GB" altLang="en-US" sz="4000" b="1" i="0" u="none" strike="noStrike" kern="1200" cap="none" spc="0" normalizeH="0" baseline="0" noProof="0" dirty="0" err="1">
                <a:ln>
                  <a:noFill/>
                </a:ln>
                <a:solidFill>
                  <a:srgbClr val="000000"/>
                </a:solidFill>
                <a:effectLst/>
                <a:uLnTx/>
                <a:uFillTx/>
                <a:latin typeface="Arial" charset="0"/>
                <a:ea typeface="+mn-ea"/>
                <a:cs typeface="+mn-cs"/>
              </a:rPr>
              <a:t>Shalom</a:t>
            </a:r>
            <a:endParaRPr kumimoji="0" lang="en-GB" altLang="en-US" sz="40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884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5013174"/>
            <a:ext cx="3664244" cy="174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76_shalom_b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5616" y="4293096"/>
            <a:ext cx="609600" cy="609600"/>
          </a:xfrm>
          <a:prstGeom prst="rect">
            <a:avLst/>
          </a:prstGeom>
        </p:spPr>
      </p:pic>
    </p:spTree>
    <p:extLst>
      <p:ext uri="{BB962C8B-B14F-4D97-AF65-F5344CB8AC3E}">
        <p14:creationId xmlns:p14="http://schemas.microsoft.com/office/powerpoint/2010/main" val="29792668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16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833</TotalTime>
  <Words>913</Words>
  <Application>Microsoft Office PowerPoint</Application>
  <PresentationFormat>On-screen Show (4:3)</PresentationFormat>
  <Paragraphs>59</Paragraphs>
  <Slides>11</Slides>
  <Notes>7</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Arial</vt:lpstr>
      <vt:lpstr>Calibri</vt:lpstr>
      <vt:lpstr>ComicBookCommando</vt:lpstr>
      <vt:lpstr>ComicBookCommando+1</vt:lpstr>
      <vt:lpstr>Times New Roman</vt:lpstr>
      <vt:lpstr>Office Theme</vt:lpstr>
      <vt:lpstr>2_Office Theme</vt:lpstr>
      <vt:lpstr>4_Default Design</vt:lpstr>
      <vt:lpstr>One Family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 Marys Junior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Welch</dc:creator>
  <cp:lastModifiedBy>cwelch</cp:lastModifiedBy>
  <cp:revision>41</cp:revision>
  <cp:lastPrinted>2021-01-14T14:13:58Z</cp:lastPrinted>
  <dcterms:created xsi:type="dcterms:W3CDTF">2015-01-22T16:14:11Z</dcterms:created>
  <dcterms:modified xsi:type="dcterms:W3CDTF">2021-01-14T14:30:44Z</dcterms:modified>
</cp:coreProperties>
</file>